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0" r:id="rId3"/>
    <p:sldId id="261" r:id="rId4"/>
    <p:sldId id="265" r:id="rId5"/>
    <p:sldId id="266" r:id="rId6"/>
    <p:sldId id="262" r:id="rId7"/>
    <p:sldId id="263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8" d="100"/>
          <a:sy n="98" d="100"/>
        </p:scale>
        <p:origin x="1038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371B28-4441-4D06-A625-2CCEEB14490B}" type="doc">
      <dgm:prSet loTypeId="urn:microsoft.com/office/officeart/2005/8/layout/radial4" loCatId="relationship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3451453-2A85-483D-B521-05F0436866FB}">
      <dgm:prSet phldrT="[Text]"/>
      <dgm:spPr/>
      <dgm:t>
        <a:bodyPr/>
        <a:lstStyle/>
        <a:p>
          <a:r>
            <a:rPr lang="en-US" dirty="0"/>
            <a:t>Mangrove losses and gains</a:t>
          </a:r>
        </a:p>
      </dgm:t>
    </dgm:pt>
    <dgm:pt modelId="{0D9CD65D-C091-4DC7-9AAD-15C6CEF31F2E}" type="parTrans" cxnId="{745A66FB-1A92-4C3C-8E5F-E95CCC9E5D33}">
      <dgm:prSet/>
      <dgm:spPr/>
      <dgm:t>
        <a:bodyPr/>
        <a:lstStyle/>
        <a:p>
          <a:endParaRPr lang="en-US"/>
        </a:p>
      </dgm:t>
    </dgm:pt>
    <dgm:pt modelId="{EFABA41A-FE3A-44B8-8D5F-F087B0944760}" type="sibTrans" cxnId="{745A66FB-1A92-4C3C-8E5F-E95CCC9E5D33}">
      <dgm:prSet/>
      <dgm:spPr/>
      <dgm:t>
        <a:bodyPr/>
        <a:lstStyle/>
        <a:p>
          <a:endParaRPr lang="en-US"/>
        </a:p>
      </dgm:t>
    </dgm:pt>
    <dgm:pt modelId="{2A58EDC2-E8EC-4276-8D36-029173065B98}">
      <dgm:prSet phldrT="[Text]"/>
      <dgm:spPr/>
      <dgm:t>
        <a:bodyPr/>
        <a:lstStyle/>
        <a:p>
          <a:r>
            <a:rPr lang="en-US" dirty="0"/>
            <a:t>National conservation policies</a:t>
          </a:r>
        </a:p>
      </dgm:t>
    </dgm:pt>
    <dgm:pt modelId="{BC515D41-AD2B-4EAB-8323-24E08B3A7DF5}" type="parTrans" cxnId="{3E830143-9213-4656-B461-6062321E242D}">
      <dgm:prSet/>
      <dgm:spPr/>
      <dgm:t>
        <a:bodyPr/>
        <a:lstStyle/>
        <a:p>
          <a:endParaRPr lang="en-US"/>
        </a:p>
      </dgm:t>
    </dgm:pt>
    <dgm:pt modelId="{84E9F8B3-F4F9-4FC3-B7CA-214BA864BA15}" type="sibTrans" cxnId="{3E830143-9213-4656-B461-6062321E242D}">
      <dgm:prSet/>
      <dgm:spPr/>
      <dgm:t>
        <a:bodyPr/>
        <a:lstStyle/>
        <a:p>
          <a:endParaRPr lang="en-US"/>
        </a:p>
      </dgm:t>
    </dgm:pt>
    <dgm:pt modelId="{29FFD2D0-8AAD-4DD2-A9ED-6583509AFEED}">
      <dgm:prSet phldrT="[Text]"/>
      <dgm:spPr/>
      <dgm:t>
        <a:bodyPr/>
        <a:lstStyle/>
        <a:p>
          <a:r>
            <a:rPr lang="en-US" dirty="0"/>
            <a:t>National governance</a:t>
          </a:r>
        </a:p>
      </dgm:t>
    </dgm:pt>
    <dgm:pt modelId="{2B6F7024-80C3-4F7B-8428-B2FAA93DC8E5}" type="parTrans" cxnId="{CDB40E15-AF9A-40FE-BF31-C903320146C0}">
      <dgm:prSet/>
      <dgm:spPr/>
      <dgm:t>
        <a:bodyPr/>
        <a:lstStyle/>
        <a:p>
          <a:endParaRPr lang="en-US"/>
        </a:p>
      </dgm:t>
    </dgm:pt>
    <dgm:pt modelId="{9A72F51C-3497-4CB8-A248-74080F9B116A}" type="sibTrans" cxnId="{CDB40E15-AF9A-40FE-BF31-C903320146C0}">
      <dgm:prSet/>
      <dgm:spPr/>
      <dgm:t>
        <a:bodyPr/>
        <a:lstStyle/>
        <a:p>
          <a:endParaRPr lang="en-US"/>
        </a:p>
      </dgm:t>
    </dgm:pt>
    <dgm:pt modelId="{1789164D-BD16-48DF-9534-8C1E98E13658}">
      <dgm:prSet phldrT="[Text]"/>
      <dgm:spPr/>
      <dgm:t>
        <a:bodyPr/>
        <a:lstStyle/>
        <a:p>
          <a:r>
            <a:rPr lang="en-US" dirty="0"/>
            <a:t>Local economic activity</a:t>
          </a:r>
        </a:p>
      </dgm:t>
    </dgm:pt>
    <dgm:pt modelId="{9A82A696-B1F0-45B2-A067-663334F02B32}" type="parTrans" cxnId="{7588CF1F-364F-47FC-B779-4EAED6331DC9}">
      <dgm:prSet/>
      <dgm:spPr/>
      <dgm:t>
        <a:bodyPr/>
        <a:lstStyle/>
        <a:p>
          <a:endParaRPr lang="en-US"/>
        </a:p>
      </dgm:t>
    </dgm:pt>
    <dgm:pt modelId="{49B69455-5CA0-4BA6-B794-E42BAA748EFF}" type="sibTrans" cxnId="{7588CF1F-364F-47FC-B779-4EAED6331DC9}">
      <dgm:prSet/>
      <dgm:spPr/>
      <dgm:t>
        <a:bodyPr/>
        <a:lstStyle/>
        <a:p>
          <a:endParaRPr lang="en-US"/>
        </a:p>
      </dgm:t>
    </dgm:pt>
    <dgm:pt modelId="{5DB6BABB-3551-43B4-9F20-492F248677D8}" type="pres">
      <dgm:prSet presAssocID="{26371B28-4441-4D06-A625-2CCEEB14490B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3C4EE889-1AFE-472C-8A10-C4AB2A0552C8}" type="pres">
      <dgm:prSet presAssocID="{93451453-2A85-483D-B521-05F0436866FB}" presName="centerShape" presStyleLbl="node0" presStyleIdx="0" presStyleCnt="1"/>
      <dgm:spPr/>
    </dgm:pt>
    <dgm:pt modelId="{F2A863DE-6697-4454-8830-15A564345CCC}" type="pres">
      <dgm:prSet presAssocID="{BC515D41-AD2B-4EAB-8323-24E08B3A7DF5}" presName="parTrans" presStyleLbl="bgSibTrans2D1" presStyleIdx="0" presStyleCnt="3"/>
      <dgm:spPr/>
    </dgm:pt>
    <dgm:pt modelId="{163067AF-E49B-4952-A463-504ED7E2BC9A}" type="pres">
      <dgm:prSet presAssocID="{2A58EDC2-E8EC-4276-8D36-029173065B98}" presName="node" presStyleLbl="node1" presStyleIdx="0" presStyleCnt="3">
        <dgm:presLayoutVars>
          <dgm:bulletEnabled val="1"/>
        </dgm:presLayoutVars>
      </dgm:prSet>
      <dgm:spPr/>
    </dgm:pt>
    <dgm:pt modelId="{813CAB65-C442-4C3C-A88D-973573CFE60A}" type="pres">
      <dgm:prSet presAssocID="{2B6F7024-80C3-4F7B-8428-B2FAA93DC8E5}" presName="parTrans" presStyleLbl="bgSibTrans2D1" presStyleIdx="1" presStyleCnt="3"/>
      <dgm:spPr/>
    </dgm:pt>
    <dgm:pt modelId="{39B7A0BE-46F1-4264-905A-FD0FC036A117}" type="pres">
      <dgm:prSet presAssocID="{29FFD2D0-8AAD-4DD2-A9ED-6583509AFEED}" presName="node" presStyleLbl="node1" presStyleIdx="1" presStyleCnt="3">
        <dgm:presLayoutVars>
          <dgm:bulletEnabled val="1"/>
        </dgm:presLayoutVars>
      </dgm:prSet>
      <dgm:spPr/>
    </dgm:pt>
    <dgm:pt modelId="{975D309D-4A3D-4791-9176-C283A6EAA464}" type="pres">
      <dgm:prSet presAssocID="{9A82A696-B1F0-45B2-A067-663334F02B32}" presName="parTrans" presStyleLbl="bgSibTrans2D1" presStyleIdx="2" presStyleCnt="3"/>
      <dgm:spPr/>
    </dgm:pt>
    <dgm:pt modelId="{E79AD034-7B89-4082-AC97-F76740118A38}" type="pres">
      <dgm:prSet presAssocID="{1789164D-BD16-48DF-9534-8C1E98E13658}" presName="node" presStyleLbl="node1" presStyleIdx="2" presStyleCnt="3">
        <dgm:presLayoutVars>
          <dgm:bulletEnabled val="1"/>
        </dgm:presLayoutVars>
      </dgm:prSet>
      <dgm:spPr/>
    </dgm:pt>
  </dgm:ptLst>
  <dgm:cxnLst>
    <dgm:cxn modelId="{CDB40E15-AF9A-40FE-BF31-C903320146C0}" srcId="{93451453-2A85-483D-B521-05F0436866FB}" destId="{29FFD2D0-8AAD-4DD2-A9ED-6583509AFEED}" srcOrd="1" destOrd="0" parTransId="{2B6F7024-80C3-4F7B-8428-B2FAA93DC8E5}" sibTransId="{9A72F51C-3497-4CB8-A248-74080F9B116A}"/>
    <dgm:cxn modelId="{0E51DB1C-B4A8-4044-968C-B548FC07234E}" type="presOf" srcId="{29FFD2D0-8AAD-4DD2-A9ED-6583509AFEED}" destId="{39B7A0BE-46F1-4264-905A-FD0FC036A117}" srcOrd="0" destOrd="0" presId="urn:microsoft.com/office/officeart/2005/8/layout/radial4"/>
    <dgm:cxn modelId="{7588CF1F-364F-47FC-B779-4EAED6331DC9}" srcId="{93451453-2A85-483D-B521-05F0436866FB}" destId="{1789164D-BD16-48DF-9534-8C1E98E13658}" srcOrd="2" destOrd="0" parTransId="{9A82A696-B1F0-45B2-A067-663334F02B32}" sibTransId="{49B69455-5CA0-4BA6-B794-E42BAA748EFF}"/>
    <dgm:cxn modelId="{E0F2E261-D082-4BD6-B0C0-899E33B42C1D}" type="presOf" srcId="{2A58EDC2-E8EC-4276-8D36-029173065B98}" destId="{163067AF-E49B-4952-A463-504ED7E2BC9A}" srcOrd="0" destOrd="0" presId="urn:microsoft.com/office/officeart/2005/8/layout/radial4"/>
    <dgm:cxn modelId="{3E830143-9213-4656-B461-6062321E242D}" srcId="{93451453-2A85-483D-B521-05F0436866FB}" destId="{2A58EDC2-E8EC-4276-8D36-029173065B98}" srcOrd="0" destOrd="0" parTransId="{BC515D41-AD2B-4EAB-8323-24E08B3A7DF5}" sibTransId="{84E9F8B3-F4F9-4FC3-B7CA-214BA864BA15}"/>
    <dgm:cxn modelId="{4B513977-5BF8-45C2-9101-59102D5AE88D}" type="presOf" srcId="{2B6F7024-80C3-4F7B-8428-B2FAA93DC8E5}" destId="{813CAB65-C442-4C3C-A88D-973573CFE60A}" srcOrd="0" destOrd="0" presId="urn:microsoft.com/office/officeart/2005/8/layout/radial4"/>
    <dgm:cxn modelId="{6CDC4C79-A1ED-488A-A157-9B30AE858EBD}" type="presOf" srcId="{93451453-2A85-483D-B521-05F0436866FB}" destId="{3C4EE889-1AFE-472C-8A10-C4AB2A0552C8}" srcOrd="0" destOrd="0" presId="urn:microsoft.com/office/officeart/2005/8/layout/radial4"/>
    <dgm:cxn modelId="{3CC62987-DD7A-47ED-9636-D189A8159FC7}" type="presOf" srcId="{9A82A696-B1F0-45B2-A067-663334F02B32}" destId="{975D309D-4A3D-4791-9176-C283A6EAA464}" srcOrd="0" destOrd="0" presId="urn:microsoft.com/office/officeart/2005/8/layout/radial4"/>
    <dgm:cxn modelId="{7ECFF8B5-E67F-4D5A-ADFF-984568B04D76}" type="presOf" srcId="{26371B28-4441-4D06-A625-2CCEEB14490B}" destId="{5DB6BABB-3551-43B4-9F20-492F248677D8}" srcOrd="0" destOrd="0" presId="urn:microsoft.com/office/officeart/2005/8/layout/radial4"/>
    <dgm:cxn modelId="{3E517DE5-0B27-4FC7-BB8A-5657E9F6E211}" type="presOf" srcId="{1789164D-BD16-48DF-9534-8C1E98E13658}" destId="{E79AD034-7B89-4082-AC97-F76740118A38}" srcOrd="0" destOrd="0" presId="urn:microsoft.com/office/officeart/2005/8/layout/radial4"/>
    <dgm:cxn modelId="{442E00FA-6FD1-43ED-A716-148112D5FFDE}" type="presOf" srcId="{BC515D41-AD2B-4EAB-8323-24E08B3A7DF5}" destId="{F2A863DE-6697-4454-8830-15A564345CCC}" srcOrd="0" destOrd="0" presId="urn:microsoft.com/office/officeart/2005/8/layout/radial4"/>
    <dgm:cxn modelId="{745A66FB-1A92-4C3C-8E5F-E95CCC9E5D33}" srcId="{26371B28-4441-4D06-A625-2CCEEB14490B}" destId="{93451453-2A85-483D-B521-05F0436866FB}" srcOrd="0" destOrd="0" parTransId="{0D9CD65D-C091-4DC7-9AAD-15C6CEF31F2E}" sibTransId="{EFABA41A-FE3A-44B8-8D5F-F087B0944760}"/>
    <dgm:cxn modelId="{64BFC1F3-994C-4680-A730-774D59E41603}" type="presParOf" srcId="{5DB6BABB-3551-43B4-9F20-492F248677D8}" destId="{3C4EE889-1AFE-472C-8A10-C4AB2A0552C8}" srcOrd="0" destOrd="0" presId="urn:microsoft.com/office/officeart/2005/8/layout/radial4"/>
    <dgm:cxn modelId="{1DC1AB17-FAD2-4CC1-BE99-1C730E18982C}" type="presParOf" srcId="{5DB6BABB-3551-43B4-9F20-492F248677D8}" destId="{F2A863DE-6697-4454-8830-15A564345CCC}" srcOrd="1" destOrd="0" presId="urn:microsoft.com/office/officeart/2005/8/layout/radial4"/>
    <dgm:cxn modelId="{3C865434-FB21-4B55-8EAB-7F7446CF45D0}" type="presParOf" srcId="{5DB6BABB-3551-43B4-9F20-492F248677D8}" destId="{163067AF-E49B-4952-A463-504ED7E2BC9A}" srcOrd="2" destOrd="0" presId="urn:microsoft.com/office/officeart/2005/8/layout/radial4"/>
    <dgm:cxn modelId="{FE45E534-AC3C-47C3-8D4B-5775E0D318FD}" type="presParOf" srcId="{5DB6BABB-3551-43B4-9F20-492F248677D8}" destId="{813CAB65-C442-4C3C-A88D-973573CFE60A}" srcOrd="3" destOrd="0" presId="urn:microsoft.com/office/officeart/2005/8/layout/radial4"/>
    <dgm:cxn modelId="{8CDDA620-2CB6-432C-800D-5C8A00570207}" type="presParOf" srcId="{5DB6BABB-3551-43B4-9F20-492F248677D8}" destId="{39B7A0BE-46F1-4264-905A-FD0FC036A117}" srcOrd="4" destOrd="0" presId="urn:microsoft.com/office/officeart/2005/8/layout/radial4"/>
    <dgm:cxn modelId="{4CD4F392-2C52-47E3-8878-1C7425DFDE85}" type="presParOf" srcId="{5DB6BABB-3551-43B4-9F20-492F248677D8}" destId="{975D309D-4A3D-4791-9176-C283A6EAA464}" srcOrd="5" destOrd="0" presId="urn:microsoft.com/office/officeart/2005/8/layout/radial4"/>
    <dgm:cxn modelId="{E5E5C5AD-69F2-4463-AE13-F41AC5A59434}" type="presParOf" srcId="{5DB6BABB-3551-43B4-9F20-492F248677D8}" destId="{E79AD034-7B89-4082-AC97-F76740118A38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4EE889-1AFE-472C-8A10-C4AB2A0552C8}">
      <dsp:nvSpPr>
        <dsp:cNvPr id="0" name=""/>
        <dsp:cNvSpPr/>
      </dsp:nvSpPr>
      <dsp:spPr>
        <a:xfrm>
          <a:off x="2304928" y="2747889"/>
          <a:ext cx="2126007" cy="212600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Mangrove losses and gains</a:t>
          </a:r>
        </a:p>
      </dsp:txBody>
      <dsp:txXfrm>
        <a:off x="2616275" y="3059236"/>
        <a:ext cx="1503313" cy="1503313"/>
      </dsp:txXfrm>
    </dsp:sp>
    <dsp:sp modelId="{F2A863DE-6697-4454-8830-15A564345CCC}">
      <dsp:nvSpPr>
        <dsp:cNvPr id="0" name=""/>
        <dsp:cNvSpPr/>
      </dsp:nvSpPr>
      <dsp:spPr>
        <a:xfrm rot="12900000">
          <a:off x="856486" y="2349465"/>
          <a:ext cx="1713952" cy="605912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3067AF-E49B-4952-A463-504ED7E2BC9A}">
      <dsp:nvSpPr>
        <dsp:cNvPr id="0" name=""/>
        <dsp:cNvSpPr/>
      </dsp:nvSpPr>
      <dsp:spPr>
        <a:xfrm>
          <a:off x="1615" y="1352997"/>
          <a:ext cx="2019706" cy="161576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National conservation policies</a:t>
          </a:r>
        </a:p>
      </dsp:txBody>
      <dsp:txXfrm>
        <a:off x="48939" y="1400321"/>
        <a:ext cx="1925058" cy="1521117"/>
      </dsp:txXfrm>
    </dsp:sp>
    <dsp:sp modelId="{813CAB65-C442-4C3C-A88D-973573CFE60A}">
      <dsp:nvSpPr>
        <dsp:cNvPr id="0" name=""/>
        <dsp:cNvSpPr/>
      </dsp:nvSpPr>
      <dsp:spPr>
        <a:xfrm rot="16200000">
          <a:off x="2510955" y="1488203"/>
          <a:ext cx="1713952" cy="605912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hueOff val="2404066"/>
            <a:satOff val="-4882"/>
            <a:lumOff val="313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B7A0BE-46F1-4264-905A-FD0FC036A117}">
      <dsp:nvSpPr>
        <dsp:cNvPr id="0" name=""/>
        <dsp:cNvSpPr/>
      </dsp:nvSpPr>
      <dsp:spPr>
        <a:xfrm>
          <a:off x="2358078" y="126300"/>
          <a:ext cx="2019706" cy="1615765"/>
        </a:xfrm>
        <a:prstGeom prst="roundRect">
          <a:avLst>
            <a:gd name="adj" fmla="val 10000"/>
          </a:avLst>
        </a:prstGeom>
        <a:solidFill>
          <a:schemeClr val="accent5">
            <a:hueOff val="2404066"/>
            <a:satOff val="-4882"/>
            <a:lumOff val="3137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National governance</a:t>
          </a:r>
        </a:p>
      </dsp:txBody>
      <dsp:txXfrm>
        <a:off x="2405402" y="173624"/>
        <a:ext cx="1925058" cy="1521117"/>
      </dsp:txXfrm>
    </dsp:sp>
    <dsp:sp modelId="{975D309D-4A3D-4791-9176-C283A6EAA464}">
      <dsp:nvSpPr>
        <dsp:cNvPr id="0" name=""/>
        <dsp:cNvSpPr/>
      </dsp:nvSpPr>
      <dsp:spPr>
        <a:xfrm rot="19500000">
          <a:off x="4165424" y="2349465"/>
          <a:ext cx="1713952" cy="605912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hueOff val="4808133"/>
            <a:satOff val="-9764"/>
            <a:lumOff val="627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9AD034-7B89-4082-AC97-F76740118A38}">
      <dsp:nvSpPr>
        <dsp:cNvPr id="0" name=""/>
        <dsp:cNvSpPr/>
      </dsp:nvSpPr>
      <dsp:spPr>
        <a:xfrm>
          <a:off x="4714541" y="1352997"/>
          <a:ext cx="2019706" cy="1615765"/>
        </a:xfrm>
        <a:prstGeom prst="roundRect">
          <a:avLst>
            <a:gd name="adj" fmla="val 10000"/>
          </a:avLst>
        </a:prstGeom>
        <a:solidFill>
          <a:schemeClr val="accent5">
            <a:hueOff val="4808133"/>
            <a:satOff val="-9764"/>
            <a:lumOff val="6275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Local economic activity</a:t>
          </a:r>
        </a:p>
      </dsp:txBody>
      <dsp:txXfrm>
        <a:off x="4761865" y="1400321"/>
        <a:ext cx="1925058" cy="15211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931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078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490826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957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8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2394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79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104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091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331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0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048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877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016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071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114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F8240-667C-4610-BC9B-729929AB0779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C7117ED-4EC0-48C9-BEBD-B694563A6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04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urepng.com/photo/30001/a-path-in-natur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441311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Chittagong_Hill_Tract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iophotoz.com/photos/red-mountains-png-image-purepng-free-transparent-cc0-png-image-library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s://en.wikipedia.org/wiki/Bay_of_Benga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nio.com/nature-landscapes/oceans/beach-horizon-sea-shore-sun-sunset-travel-water-waves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B2C8B1-36CC-4435-6AFC-66CAA11BF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196502"/>
            <a:ext cx="12192000" cy="56614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89DF672-EAEB-7172-767F-C54B5CD0AADF}"/>
              </a:ext>
            </a:extLst>
          </p:cNvPr>
          <p:cNvSpPr/>
          <p:nvPr/>
        </p:nvSpPr>
        <p:spPr>
          <a:xfrm>
            <a:off x="1629343" y="399233"/>
            <a:ext cx="78438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The Wonders of Nature</a:t>
            </a:r>
          </a:p>
        </p:txBody>
      </p:sp>
    </p:spTree>
    <p:extLst>
      <p:ext uri="{BB962C8B-B14F-4D97-AF65-F5344CB8AC3E}">
        <p14:creationId xmlns:p14="http://schemas.microsoft.com/office/powerpoint/2010/main" val="1931231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53479-1C01-E756-9D4C-3164BDF1E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5918" y="4322323"/>
            <a:ext cx="4521707" cy="1903379"/>
          </a:xfrm>
        </p:spPr>
        <p:txBody>
          <a:bodyPr/>
          <a:lstStyle/>
          <a:p>
            <a:r>
              <a:rPr lang="en-US" dirty="0"/>
              <a:t>Habiba Akter Keya</a:t>
            </a:r>
          </a:p>
          <a:p>
            <a:pPr marL="0" indent="0">
              <a:buNone/>
            </a:pPr>
            <a:r>
              <a:rPr lang="en-US" dirty="0"/>
              <a:t>Batch:41</a:t>
            </a:r>
          </a:p>
          <a:p>
            <a:pPr marL="0" indent="0">
              <a:buNone/>
            </a:pPr>
            <a:r>
              <a:rPr lang="en-US" dirty="0"/>
              <a:t>Roll:01-041-24</a:t>
            </a:r>
          </a:p>
          <a:p>
            <a:pPr marL="0" indent="0">
              <a:buNone/>
            </a:pPr>
            <a:r>
              <a:rPr lang="en-US" dirty="0"/>
              <a:t>Department: Management Studies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C37E03-53E5-159A-E5E4-4B26A1B944FE}"/>
              </a:ext>
            </a:extLst>
          </p:cNvPr>
          <p:cNvSpPr txBox="1"/>
          <p:nvPr/>
        </p:nvSpPr>
        <p:spPr>
          <a:xfrm>
            <a:off x="1760706" y="680936"/>
            <a:ext cx="3677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Presented by:</a:t>
            </a:r>
          </a:p>
        </p:txBody>
      </p:sp>
    </p:spTree>
    <p:extLst>
      <p:ext uri="{BB962C8B-B14F-4D97-AF65-F5344CB8AC3E}">
        <p14:creationId xmlns:p14="http://schemas.microsoft.com/office/powerpoint/2010/main" val="2562968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F6C-7A5E-D3CC-A955-398CCEC79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3220" y="1929320"/>
            <a:ext cx="5124822" cy="2389761"/>
          </a:xfrm>
        </p:spPr>
        <p:txBody>
          <a:bodyPr>
            <a:normAutofit/>
          </a:bodyPr>
          <a:lstStyle/>
          <a:p>
            <a:r>
              <a:rPr lang="en-US" dirty="0"/>
              <a:t>Forest</a:t>
            </a:r>
          </a:p>
          <a:p>
            <a:pPr marL="0" indent="0">
              <a:buNone/>
            </a:pPr>
            <a:r>
              <a:rPr lang="en-US" sz="17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largest areas of forest are in the Chittagong Hill Tracts and the Sundarbans. The evergreen and deciduous forests of the Chittagong Hills cover more than 4,600 square </a:t>
            </a:r>
            <a:r>
              <a:rPr lang="en-US" sz="1700" b="0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kilometres</a:t>
            </a:r>
            <a:r>
              <a:rPr lang="en-US" sz="17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(1,800 sq mi) and are the source of teak for heavy construction and boat building, as well as other forest products.</a:t>
            </a:r>
            <a:endParaRPr lang="en-US" sz="17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F67452-9680-2B67-411E-2BED493195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871625" y="1929321"/>
            <a:ext cx="2432677" cy="218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285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93D568F-7D9E-2D1B-9D32-F8C2E51E38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1010524"/>
              </p:ext>
            </p:extLst>
          </p:nvPr>
        </p:nvGraphicFramePr>
        <p:xfrm>
          <a:off x="2586477" y="2120449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76493501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6395908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Forest types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 area (</a:t>
                      </a:r>
                      <a:r>
                        <a:rPr lang="en-US" dirty="0" err="1"/>
                        <a:t>m.ha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353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Hill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0183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Mangrove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234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Sal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1448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Village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2588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7446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8790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6F00301-E940-1EE5-6AA2-09922A6F68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7302606"/>
              </p:ext>
            </p:extLst>
          </p:nvPr>
        </p:nvGraphicFramePr>
        <p:xfrm>
          <a:off x="3424136" y="1138136"/>
          <a:ext cx="6735864" cy="50001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8117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1513C-4A7B-77EB-242E-F0075B7B6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5672" y="1977957"/>
            <a:ext cx="4725988" cy="2545404"/>
          </a:xfrm>
        </p:spPr>
        <p:txBody>
          <a:bodyPr/>
          <a:lstStyle/>
          <a:p>
            <a:r>
              <a:rPr lang="en-US" dirty="0"/>
              <a:t>Mountains</a:t>
            </a:r>
          </a:p>
          <a:p>
            <a:pPr marL="0" indent="0">
              <a:buNone/>
            </a:pPr>
            <a:r>
              <a:rPr lang="en-US" sz="1400" b="0" i="0" dirty="0">
                <a:solidFill>
                  <a:srgbClr val="474747"/>
                </a:solidFill>
                <a:effectLst/>
                <a:latin typeface="Arial" panose="020B0604020202020204" pitchFamily="34" charset="0"/>
              </a:rPr>
              <a:t>There are </a:t>
            </a:r>
            <a:r>
              <a:rPr lang="en-US" sz="1400" b="0" i="0" dirty="0">
                <a:solidFill>
                  <a:srgbClr val="040C28"/>
                </a:solidFill>
                <a:effectLst/>
                <a:latin typeface="Arial" panose="020B0604020202020204" pitchFamily="34" charset="0"/>
              </a:rPr>
              <a:t>83</a:t>
            </a:r>
            <a:r>
              <a:rPr lang="en-US" sz="1400" b="0" i="0" dirty="0">
                <a:solidFill>
                  <a:srgbClr val="474747"/>
                </a:solidFill>
                <a:effectLst/>
                <a:latin typeface="Arial" panose="020B0604020202020204" pitchFamily="34" charset="0"/>
              </a:rPr>
              <a:t> named mountains in Bangladesh. </a:t>
            </a:r>
            <a:r>
              <a:rPr lang="en-US" sz="1400" b="0" i="0" dirty="0" err="1">
                <a:solidFill>
                  <a:srgbClr val="474747"/>
                </a:solidFill>
                <a:effectLst/>
                <a:latin typeface="Arial" panose="020B0604020202020204" pitchFamily="34" charset="0"/>
              </a:rPr>
              <a:t>Keokradong</a:t>
            </a:r>
            <a:r>
              <a:rPr lang="en-US" sz="1400" b="0" i="0" dirty="0">
                <a:solidFill>
                  <a:srgbClr val="474747"/>
                </a:solidFill>
                <a:effectLst/>
                <a:latin typeface="Arial" panose="020B0604020202020204" pitchFamily="34" charset="0"/>
              </a:rPr>
              <a:t> is the highest point. The most prominent mountain is Kris </a:t>
            </a:r>
            <a:r>
              <a:rPr lang="en-US" sz="1400" b="0" i="0" dirty="0" err="1">
                <a:solidFill>
                  <a:srgbClr val="474747"/>
                </a:solidFill>
                <a:effectLst/>
                <a:latin typeface="Arial" panose="020B0604020202020204" pitchFamily="34" charset="0"/>
              </a:rPr>
              <a:t>Taung</a:t>
            </a:r>
            <a:r>
              <a:rPr lang="en-US" sz="1400" b="0" i="0" dirty="0">
                <a:solidFill>
                  <a:srgbClr val="474747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Montserrat" panose="020F0502020204030204" pitchFamily="2" charset="0"/>
              </a:rPr>
              <a:t>In Bangladesh, there are numerous mountains in the </a:t>
            </a:r>
            <a:r>
              <a:rPr lang="en-US" sz="1400" b="0" i="0" u="none" strike="noStrike" dirty="0">
                <a:solidFill>
                  <a:srgbClr val="467FF7"/>
                </a:solidFill>
                <a:effectLst/>
                <a:latin typeface="Montserrat" panose="020F0502020204030204" pitchFamily="2" charset="0"/>
                <a:hlinkClick r:id="rId2"/>
              </a:rPr>
              <a:t>Chittagong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Montserrat" panose="020F0502020204030204" pitchFamily="2" charset="0"/>
              </a:rPr>
              <a:t> Hill Tracts areas. We are blessed with a lot of beautiful mountains in the world. Our world is filled with amazing natural beauty. The mountains make the overall natural landscape outstanding. 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ED77A1-0971-DA56-A9CF-A627BCF058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929987" y="1760706"/>
            <a:ext cx="3673165" cy="229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608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3B71F-D074-73A3-794B-1035CB7CA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8939" y="1997413"/>
            <a:ext cx="5757120" cy="2146570"/>
          </a:xfrm>
        </p:spPr>
        <p:txBody>
          <a:bodyPr/>
          <a:lstStyle/>
          <a:p>
            <a:r>
              <a:rPr lang="en-US" dirty="0"/>
              <a:t>Oceans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Bangladesh, with a sea border facing the 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2" tooltip="Bay of Bengal"/>
              </a:rPr>
              <a:t>Bay of Bengal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claims to have the world's longest sea beach, a sea beach with a view of sunrise and sunset and a unique coral sea beach. Here is a list of sea beaches located in Bangladesh.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27F77E-50F3-8638-DC3F-298027F6D6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163455" y="1887167"/>
            <a:ext cx="2575382" cy="225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499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A95E5-8B8B-2D96-7E0C-A5169F72D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2194D8A-D580-29A2-3D15-76DD917FA284}"/>
              </a:ext>
            </a:extLst>
          </p:cNvPr>
          <p:cNvSpPr/>
          <p:nvPr/>
        </p:nvSpPr>
        <p:spPr>
          <a:xfrm>
            <a:off x="7245873" y="4514033"/>
            <a:ext cx="40446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56308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43</TotalTime>
  <Words>231</Words>
  <Application>Microsoft Office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Montserrat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 CSE</dc:creator>
  <cp:lastModifiedBy>BU CSE</cp:lastModifiedBy>
  <cp:revision>1</cp:revision>
  <dcterms:created xsi:type="dcterms:W3CDTF">2024-12-08T12:09:50Z</dcterms:created>
  <dcterms:modified xsi:type="dcterms:W3CDTF">2024-12-08T12:53:50Z</dcterms:modified>
</cp:coreProperties>
</file>

<file path=docProps/thumbnail.jpeg>
</file>